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Semi-Bold" charset="1" panose="00000700000000000000"/>
      <p:regular r:id="rId20"/>
    </p:embeddedFont>
    <p:embeddedFont>
      <p:font typeface="Poppins Light" charset="1" panose="00000400000000000000"/>
      <p:regular r:id="rId21"/>
    </p:embeddedFont>
    <p:embeddedFont>
      <p:font typeface="Poppins Bold" charset="1" panose="00000800000000000000"/>
      <p:regular r:id="rId22"/>
    </p:embeddedFont>
    <p:embeddedFont>
      <p:font typeface="Inter" charset="1" panose="020B0502030000000004"/>
      <p:regular r:id="rId23"/>
    </p:embeddedFont>
    <p:embeddedFont>
      <p:font typeface="Inter Bold" charset="1" panose="020B0802030000000004"/>
      <p:regular r:id="rId24"/>
    </p:embeddedFont>
    <p:embeddedFont>
      <p:font typeface="Oswald Bold" charset="1" panose="00000800000000000000"/>
      <p:regular r:id="rId25"/>
    </p:embeddedFont>
    <p:embeddedFont>
      <p:font typeface="Open Sans Semi-Bold Italics" charset="1" panose="00000000000000000000"/>
      <p:regular r:id="rId26"/>
    </p:embeddedFont>
    <p:embeddedFont>
      <p:font typeface="Heebo Bold" charset="1" panose="00000800000000000000"/>
      <p:regular r:id="rId27"/>
    </p:embeddedFont>
    <p:embeddedFont>
      <p:font typeface="Roboto" charset="1" panose="02000000000000000000"/>
      <p:regular r:id="rId28"/>
    </p:embeddedFont>
    <p:embeddedFont>
      <p:font typeface="Roboto Bold" charset="1" panose="02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4461" y="3439654"/>
            <a:ext cx="11299077" cy="199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98"/>
              </a:lnSpc>
            </a:pPr>
            <a:r>
              <a:rPr lang="en-US" b="true" sz="1107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Blusmart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2681552">
            <a:off x="8169480" y="5124427"/>
            <a:ext cx="621300" cy="621300"/>
          </a:xfrm>
          <a:custGeom>
            <a:avLst/>
            <a:gdLst/>
            <a:ahLst/>
            <a:cxnLst/>
            <a:rect r="r" b="b" t="t" l="l"/>
            <a:pathLst>
              <a:path h="621300" w="621300">
                <a:moveTo>
                  <a:pt x="621301" y="0"/>
                </a:moveTo>
                <a:lnTo>
                  <a:pt x="0" y="0"/>
                </a:lnTo>
                <a:lnTo>
                  <a:pt x="0" y="621300"/>
                </a:lnTo>
                <a:lnTo>
                  <a:pt x="621301" y="621300"/>
                </a:lnTo>
                <a:lnTo>
                  <a:pt x="6213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53099" y="5277682"/>
            <a:ext cx="185740" cy="18574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024520" y="5277682"/>
            <a:ext cx="185740" cy="18574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760235" y="5964955"/>
            <a:ext cx="8767530" cy="56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 Teardown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14430721" y="0"/>
            <a:ext cx="3847852" cy="3841695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2377540" y="0"/>
            <a:ext cx="2044362" cy="2041091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0090315" y="-55305"/>
            <a:ext cx="8188258" cy="8175157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6445305"/>
            <a:ext cx="3847852" cy="3841695"/>
            <a:chOff x="0" y="0"/>
            <a:chExt cx="6350000" cy="63398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856671" y="8245909"/>
            <a:ext cx="2044362" cy="2041091"/>
            <a:chOff x="0" y="0"/>
            <a:chExt cx="6350000" cy="6339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2111843"/>
            <a:ext cx="8188258" cy="8175157"/>
            <a:chOff x="0" y="0"/>
            <a:chExt cx="6350000" cy="63398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7894638" y="2549777"/>
            <a:ext cx="1170985" cy="1291918"/>
          </a:xfrm>
          <a:custGeom>
            <a:avLst/>
            <a:gdLst/>
            <a:ahLst/>
            <a:cxnLst/>
            <a:rect r="r" b="b" t="t" l="l"/>
            <a:pathLst>
              <a:path h="1291918" w="1170985">
                <a:moveTo>
                  <a:pt x="0" y="0"/>
                </a:moveTo>
                <a:lnTo>
                  <a:pt x="1170985" y="0"/>
                </a:lnTo>
                <a:lnTo>
                  <a:pt x="1170985" y="1291918"/>
                </a:lnTo>
                <a:lnTo>
                  <a:pt x="0" y="1291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0" y="14939"/>
            <a:ext cx="5542176" cy="2011213"/>
          </a:xfrm>
          <a:custGeom>
            <a:avLst/>
            <a:gdLst/>
            <a:ahLst/>
            <a:cxnLst/>
            <a:rect r="r" b="b" t="t" l="l"/>
            <a:pathLst>
              <a:path h="2011213" w="5542176">
                <a:moveTo>
                  <a:pt x="0" y="0"/>
                </a:moveTo>
                <a:lnTo>
                  <a:pt x="5542176" y="0"/>
                </a:lnTo>
                <a:lnTo>
                  <a:pt x="5542176" y="2011213"/>
                </a:lnTo>
                <a:lnTo>
                  <a:pt x="0" y="2011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430721" y="9077931"/>
            <a:ext cx="4822600" cy="91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0"/>
              </a:lnSpc>
            </a:pPr>
            <a:r>
              <a:rPr lang="en-US" sz="172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Sanchit Garg</a:t>
            </a:r>
          </a:p>
          <a:p>
            <a:pPr algn="ctr">
              <a:lnSpc>
                <a:spcPts val="2410"/>
              </a:lnSpc>
            </a:pPr>
            <a:r>
              <a:rPr lang="en-US" sz="172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</a:t>
            </a:r>
            <a:r>
              <a:rPr lang="en-US" sz="172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Shivam Goyal</a:t>
            </a:r>
          </a:p>
          <a:p>
            <a:pPr algn="ctr">
              <a:lnSpc>
                <a:spcPts val="2410"/>
              </a:lnSpc>
              <a:spcBef>
                <a:spcPct val="0"/>
              </a:spcBef>
            </a:pPr>
            <a:r>
              <a:rPr lang="en-US" b="true" sz="172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</a:t>
            </a:r>
            <a:r>
              <a:rPr lang="en-US" b="true" sz="172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Tanu Agarwal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0968" y="2152940"/>
            <a:ext cx="1008629" cy="1166401"/>
            <a:chOff x="0" y="0"/>
            <a:chExt cx="1265408" cy="1463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890968" y="3923878"/>
            <a:ext cx="1008629" cy="1166401"/>
            <a:chOff x="0" y="0"/>
            <a:chExt cx="1265408" cy="14633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890968" y="5694815"/>
            <a:ext cx="1008629" cy="1166401"/>
            <a:chOff x="0" y="0"/>
            <a:chExt cx="1265408" cy="14633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44B87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890968" y="7465753"/>
            <a:ext cx="1008629" cy="1166401"/>
            <a:chOff x="0" y="0"/>
            <a:chExt cx="1265408" cy="14633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1118033" y="2409403"/>
            <a:ext cx="554499" cy="653476"/>
          </a:xfrm>
          <a:custGeom>
            <a:avLst/>
            <a:gdLst/>
            <a:ahLst/>
            <a:cxnLst/>
            <a:rect r="r" b="b" t="t" l="l"/>
            <a:pathLst>
              <a:path h="653476" w="554499">
                <a:moveTo>
                  <a:pt x="0" y="0"/>
                </a:moveTo>
                <a:lnTo>
                  <a:pt x="554499" y="0"/>
                </a:lnTo>
                <a:lnTo>
                  <a:pt x="554499" y="653476"/>
                </a:lnTo>
                <a:lnTo>
                  <a:pt x="0" y="653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82837" y="4196976"/>
            <a:ext cx="640473" cy="632322"/>
          </a:xfrm>
          <a:custGeom>
            <a:avLst/>
            <a:gdLst/>
            <a:ahLst/>
            <a:cxnLst/>
            <a:rect r="r" b="b" t="t" l="l"/>
            <a:pathLst>
              <a:path h="632322" w="640473">
                <a:moveTo>
                  <a:pt x="0" y="0"/>
                </a:moveTo>
                <a:lnTo>
                  <a:pt x="640473" y="0"/>
                </a:lnTo>
                <a:lnTo>
                  <a:pt x="640473" y="632322"/>
                </a:lnTo>
                <a:lnTo>
                  <a:pt x="0" y="632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082837" y="5945463"/>
            <a:ext cx="621571" cy="665105"/>
          </a:xfrm>
          <a:custGeom>
            <a:avLst/>
            <a:gdLst/>
            <a:ahLst/>
            <a:cxnLst/>
            <a:rect r="r" b="b" t="t" l="l"/>
            <a:pathLst>
              <a:path h="665105" w="621571">
                <a:moveTo>
                  <a:pt x="0" y="0"/>
                </a:moveTo>
                <a:lnTo>
                  <a:pt x="621571" y="0"/>
                </a:lnTo>
                <a:lnTo>
                  <a:pt x="621571" y="665105"/>
                </a:lnTo>
                <a:lnTo>
                  <a:pt x="0" y="665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1052046" y="7705288"/>
            <a:ext cx="664250" cy="664250"/>
          </a:xfrm>
          <a:custGeom>
            <a:avLst/>
            <a:gdLst/>
            <a:ahLst/>
            <a:cxnLst/>
            <a:rect r="r" b="b" t="t" l="l"/>
            <a:pathLst>
              <a:path h="664250" w="664250">
                <a:moveTo>
                  <a:pt x="664250" y="0"/>
                </a:moveTo>
                <a:lnTo>
                  <a:pt x="0" y="0"/>
                </a:lnTo>
                <a:lnTo>
                  <a:pt x="0" y="664250"/>
                </a:lnTo>
                <a:lnTo>
                  <a:pt x="664250" y="664250"/>
                </a:lnTo>
                <a:lnTo>
                  <a:pt x="6642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-2700000">
            <a:off x="12976527" y="-2007942"/>
            <a:ext cx="3427797" cy="3422312"/>
            <a:chOff x="0" y="0"/>
            <a:chExt cx="6350000" cy="6339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-2700000">
            <a:off x="16570617" y="-1205923"/>
            <a:ext cx="1821187" cy="1818273"/>
            <a:chOff x="0" y="0"/>
            <a:chExt cx="6350000" cy="63398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7137505"/>
            <a:ext cx="2207009" cy="2384783"/>
          </a:xfrm>
          <a:custGeom>
            <a:avLst/>
            <a:gdLst/>
            <a:ahLst/>
            <a:cxnLst/>
            <a:rect r="r" b="b" t="t" l="l"/>
            <a:pathLst>
              <a:path h="2384783" w="2207009">
                <a:moveTo>
                  <a:pt x="0" y="0"/>
                </a:moveTo>
                <a:lnTo>
                  <a:pt x="2207009" y="0"/>
                </a:lnTo>
                <a:lnTo>
                  <a:pt x="2207009" y="2384784"/>
                </a:lnTo>
                <a:lnTo>
                  <a:pt x="0" y="23847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2277221"/>
            <a:ext cx="8115300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537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Refer and Earn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1713015"/>
            <a:ext cx="9028632" cy="4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3"/>
              </a:lnSpc>
              <a:spcBef>
                <a:spcPct val="0"/>
              </a:spcBef>
            </a:pPr>
            <a:r>
              <a:rPr lang="en-US" sz="25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Feature 4: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3512610"/>
            <a:ext cx="7267857" cy="362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0"/>
              </a:lnSpc>
            </a:pPr>
            <a:r>
              <a:rPr lang="en-US" sz="187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Feature 4: Refer &amp; Earn</a:t>
            </a:r>
          </a:p>
          <a:p>
            <a:pPr algn="l">
              <a:lnSpc>
                <a:spcPts val="2630"/>
              </a:lnSpc>
            </a:pPr>
          </a:p>
          <a:p>
            <a:pPr algn="l">
              <a:lnSpc>
                <a:spcPts val="2630"/>
              </a:lnSpc>
            </a:pPr>
            <a:r>
              <a:rPr lang="en-US" sz="187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BluSmart’s "Refer and Earn" program is a user-friendly referral initiative designed to incentivize customers. It allows users to recommend BluSmart services to friends, family, and acquaintances while earning rewards in return. Once a referred individual signs up and completes a specific action—such as taking their first ride or becoming a regular customer—the referrer receives exclusive benefits or incentives.</a:t>
            </a:r>
          </a:p>
          <a:p>
            <a:pPr algn="l">
              <a:lnSpc>
                <a:spcPts val="2630"/>
              </a:lnSpc>
            </a:pPr>
          </a:p>
          <a:p>
            <a:pPr algn="l" marL="0" indent="0" lvl="0">
              <a:lnSpc>
                <a:spcPts val="263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268546" y="1923490"/>
            <a:ext cx="5190779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Boosts Word-of-Mouth Marketing:</a:t>
            </a:r>
          </a:p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program encourages customers to advocate for BluSmart, driving brand awareness and expanding visibility among potential users.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68546" y="3832417"/>
            <a:ext cx="519077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Cost-Effective Customer Acquisition:</a:t>
            </a:r>
          </a:p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By leveraging existing customers as advocates, BluSmart reduces marketing costs while efficiently acquiring new users.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90431" y="5516982"/>
            <a:ext cx="519077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Expands the User Base:</a:t>
            </a:r>
          </a:p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referral program taps into personal networks, reaching individuals who might not have been aware of BluSmart otherwise.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68546" y="7201546"/>
            <a:ext cx="5190779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Strengthens Customer Loyalty:</a:t>
            </a:r>
          </a:p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Offering rewards for successful referrals nurtures loyalty among existing users, fostering long-term relationships and engagement.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2282" y="1433519"/>
            <a:ext cx="7630132" cy="3148444"/>
            <a:chOff x="0" y="0"/>
            <a:chExt cx="2581057" cy="10650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1057" cy="1065029"/>
            </a:xfrm>
            <a:custGeom>
              <a:avLst/>
              <a:gdLst/>
              <a:ahLst/>
              <a:cxnLst/>
              <a:rect r="r" b="b" t="t" l="l"/>
              <a:pathLst>
                <a:path h="1065029" w="2581057">
                  <a:moveTo>
                    <a:pt x="0" y="0"/>
                  </a:moveTo>
                  <a:lnTo>
                    <a:pt x="2581057" y="0"/>
                  </a:lnTo>
                  <a:lnTo>
                    <a:pt x="2581057" y="1065029"/>
                  </a:lnTo>
                  <a:lnTo>
                    <a:pt x="0" y="1065029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03575" y="5920959"/>
            <a:ext cx="7630132" cy="3148444"/>
            <a:chOff x="0" y="0"/>
            <a:chExt cx="2581057" cy="1065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81057" cy="1065029"/>
            </a:xfrm>
            <a:custGeom>
              <a:avLst/>
              <a:gdLst/>
              <a:ahLst/>
              <a:cxnLst/>
              <a:rect r="r" b="b" t="t" l="l"/>
              <a:pathLst>
                <a:path h="1065029" w="2581057">
                  <a:moveTo>
                    <a:pt x="0" y="0"/>
                  </a:moveTo>
                  <a:lnTo>
                    <a:pt x="2581057" y="0"/>
                  </a:lnTo>
                  <a:lnTo>
                    <a:pt x="2581057" y="1065029"/>
                  </a:lnTo>
                  <a:lnTo>
                    <a:pt x="0" y="1065029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61914" y="2170529"/>
            <a:ext cx="4011357" cy="4724296"/>
          </a:xfrm>
          <a:custGeom>
            <a:avLst/>
            <a:gdLst/>
            <a:ahLst/>
            <a:cxnLst/>
            <a:rect r="r" b="b" t="t" l="l"/>
            <a:pathLst>
              <a:path h="4724296" w="4011357">
                <a:moveTo>
                  <a:pt x="0" y="0"/>
                </a:moveTo>
                <a:lnTo>
                  <a:pt x="4011357" y="0"/>
                </a:lnTo>
                <a:lnTo>
                  <a:pt x="4011357" y="4724296"/>
                </a:lnTo>
                <a:lnTo>
                  <a:pt x="0" y="4724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14729" y="5110580"/>
            <a:ext cx="2852864" cy="3005891"/>
          </a:xfrm>
          <a:custGeom>
            <a:avLst/>
            <a:gdLst/>
            <a:ahLst/>
            <a:cxnLst/>
            <a:rect r="r" b="b" t="t" l="l"/>
            <a:pathLst>
              <a:path h="3005891" w="2852864">
                <a:moveTo>
                  <a:pt x="0" y="0"/>
                </a:moveTo>
                <a:lnTo>
                  <a:pt x="2852864" y="0"/>
                </a:lnTo>
                <a:lnTo>
                  <a:pt x="2852864" y="3005891"/>
                </a:lnTo>
                <a:lnTo>
                  <a:pt x="0" y="3005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88710" y="2886261"/>
            <a:ext cx="5190779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Lower cost of living:- Drivers will be able to sustain in those cities. Cheaper drivers.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Government incentives and support</a:t>
            </a:r>
          </a:p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88710" y="7447556"/>
            <a:ext cx="5190779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Minimal competition due to fewer businesses.</a:t>
            </a:r>
          </a:p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Simplified regulations in tier-3 cities for easy compliance with the law.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20084" y="2886261"/>
            <a:ext cx="519077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1.Smaller Market.             </a:t>
            </a:r>
          </a:p>
          <a:p>
            <a:pPr algn="r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2. Weaker Infrastructure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20084" y="7402548"/>
            <a:ext cx="519077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1. Very small markets</a:t>
            </a:r>
          </a:p>
          <a:p>
            <a:pPr algn="r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2. Low disposable income.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8710" y="2106495"/>
            <a:ext cx="49468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Tier 2 Pros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8710" y="6667790"/>
            <a:ext cx="49468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Tier 3 Pros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42063" y="2106495"/>
            <a:ext cx="49468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Tier 2 Cons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42063" y="6622781"/>
            <a:ext cx="49468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Tier 3 Cons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036936"/>
            <a:ext cx="5100506" cy="0"/>
          </a:xfrm>
          <a:prstGeom prst="line">
            <a:avLst/>
          </a:prstGeom>
          <a:ln cap="rnd" w="95250">
            <a:solidFill>
              <a:srgbClr val="0632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9172575" y="3036936"/>
            <a:ext cx="4071806" cy="0"/>
          </a:xfrm>
          <a:prstGeom prst="line">
            <a:avLst/>
          </a:prstGeom>
          <a:ln cap="rnd" w="95250">
            <a:solidFill>
              <a:srgbClr val="0632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5100506" y="3036936"/>
            <a:ext cx="4098621" cy="0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3244381" y="3036936"/>
            <a:ext cx="5043619" cy="0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721629"/>
            <a:ext cx="4690033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5373">
                <a:solidFill>
                  <a:srgbClr val="000000">
                    <a:alpha val="48627"/>
                  </a:srgb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72575" y="1721629"/>
            <a:ext cx="4690033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5373">
                <a:solidFill>
                  <a:srgbClr val="000000">
                    <a:alpha val="48627"/>
                  </a:srgb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00506" y="1721629"/>
            <a:ext cx="4690033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5373">
                <a:solidFill>
                  <a:srgbClr val="000000">
                    <a:alpha val="48627"/>
                  </a:srgb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44381" y="1721629"/>
            <a:ext cx="4690033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5373">
                <a:solidFill>
                  <a:srgbClr val="000000">
                    <a:alpha val="48627"/>
                  </a:srgb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2024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12402" y="3659256"/>
            <a:ext cx="554499" cy="653476"/>
          </a:xfrm>
          <a:custGeom>
            <a:avLst/>
            <a:gdLst/>
            <a:ahLst/>
            <a:cxnLst/>
            <a:rect r="r" b="b" t="t" l="l"/>
            <a:pathLst>
              <a:path h="653476" w="554499">
                <a:moveTo>
                  <a:pt x="0" y="0"/>
                </a:moveTo>
                <a:lnTo>
                  <a:pt x="554498" y="0"/>
                </a:lnTo>
                <a:lnTo>
                  <a:pt x="554498" y="653476"/>
                </a:lnTo>
                <a:lnTo>
                  <a:pt x="0" y="653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17777" y="3664019"/>
            <a:ext cx="640473" cy="632322"/>
          </a:xfrm>
          <a:custGeom>
            <a:avLst/>
            <a:gdLst/>
            <a:ahLst/>
            <a:cxnLst/>
            <a:rect r="r" b="b" t="t" l="l"/>
            <a:pathLst>
              <a:path h="632322" w="640473">
                <a:moveTo>
                  <a:pt x="0" y="0"/>
                </a:moveTo>
                <a:lnTo>
                  <a:pt x="640473" y="0"/>
                </a:lnTo>
                <a:lnTo>
                  <a:pt x="640473" y="632322"/>
                </a:lnTo>
                <a:lnTo>
                  <a:pt x="0" y="632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87833" y="3647627"/>
            <a:ext cx="621571" cy="665105"/>
          </a:xfrm>
          <a:custGeom>
            <a:avLst/>
            <a:gdLst/>
            <a:ahLst/>
            <a:cxnLst/>
            <a:rect r="r" b="b" t="t" l="l"/>
            <a:pathLst>
              <a:path h="665105" w="621571">
                <a:moveTo>
                  <a:pt x="0" y="0"/>
                </a:moveTo>
                <a:lnTo>
                  <a:pt x="621571" y="0"/>
                </a:lnTo>
                <a:lnTo>
                  <a:pt x="621571" y="665105"/>
                </a:lnTo>
                <a:lnTo>
                  <a:pt x="0" y="665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3551822" y="3664019"/>
            <a:ext cx="664250" cy="664250"/>
          </a:xfrm>
          <a:custGeom>
            <a:avLst/>
            <a:gdLst/>
            <a:ahLst/>
            <a:cxnLst/>
            <a:rect r="r" b="b" t="t" l="l"/>
            <a:pathLst>
              <a:path h="664250" w="664250">
                <a:moveTo>
                  <a:pt x="664250" y="0"/>
                </a:moveTo>
                <a:lnTo>
                  <a:pt x="0" y="0"/>
                </a:lnTo>
                <a:lnTo>
                  <a:pt x="0" y="664250"/>
                </a:lnTo>
                <a:lnTo>
                  <a:pt x="664250" y="664250"/>
                </a:lnTo>
                <a:lnTo>
                  <a:pt x="6642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2402" y="4686805"/>
            <a:ext cx="4175431" cy="227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8"/>
              </a:lnSpc>
              <a:spcBef>
                <a:spcPct val="0"/>
              </a:spcBef>
            </a:pP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BluSmart's revenue for FY21 was approximately ₹50 crore as it began to scale its operations and expand its fleet.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70152" y="4686805"/>
            <a:ext cx="3874229" cy="319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8"/>
              </a:lnSpc>
              <a:spcBef>
                <a:spcPct val="0"/>
              </a:spcBef>
            </a:pP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BluSmart's revenue for FY23 further surged to ₹250 crore as it continued scaling its fleet and expanding its presence in additional cities.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87833" y="4686805"/>
            <a:ext cx="3777519" cy="364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8"/>
              </a:lnSpc>
              <a:spcBef>
                <a:spcPct val="0"/>
              </a:spcBef>
            </a:pP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FY22, the company saw significant growth, reaching ₹160 crore in revenue, driven by increased demand for its EV ride-hailing services and expansion efforts.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51822" y="4686805"/>
            <a:ext cx="4119571" cy="227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8"/>
              </a:lnSpc>
              <a:spcBef>
                <a:spcPct val="0"/>
              </a:spcBef>
            </a:pP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 FY24, BluSmart achieved gross revenues of ₹376 crore, a 135% increase from ₹160 crore in FY23.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47256" y="3771846"/>
            <a:ext cx="3020324" cy="45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3"/>
              </a:lnSpc>
              <a:spcBef>
                <a:spcPct val="0"/>
              </a:spcBef>
            </a:pPr>
            <a:r>
              <a:rPr lang="en-US" b="true" sz="2552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1st year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09781" y="3771846"/>
            <a:ext cx="3020324" cy="45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3"/>
              </a:lnSpc>
              <a:spcBef>
                <a:spcPct val="0"/>
              </a:spcBef>
            </a:pPr>
            <a:r>
              <a:rPr lang="en-US" b="true" sz="2552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Expansions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78802" y="3718407"/>
            <a:ext cx="3020324" cy="45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3"/>
              </a:lnSpc>
              <a:spcBef>
                <a:spcPct val="0"/>
              </a:spcBef>
            </a:pPr>
            <a:r>
              <a:rPr lang="en-US" b="true" sz="2552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Growth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42792" y="3718407"/>
            <a:ext cx="3020324" cy="45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3"/>
              </a:lnSpc>
              <a:spcBef>
                <a:spcPct val="0"/>
              </a:spcBef>
            </a:pPr>
            <a:r>
              <a:rPr lang="en-US" b="true" sz="2552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Future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258300"/>
          </a:xfrm>
          <a:custGeom>
            <a:avLst/>
            <a:gdLst/>
            <a:ahLst/>
            <a:cxnLst/>
            <a:rect r="r" b="b" t="t" l="l"/>
            <a:pathLst>
              <a:path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7" t="-3303" r="-2037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028900" y="1511479"/>
            <a:ext cx="3259100" cy="881654"/>
          </a:xfrm>
          <a:prstGeom prst="rect">
            <a:avLst/>
          </a:prstGeom>
          <a:solidFill>
            <a:srgbClr val="38B6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5951509" y="1019175"/>
            <a:ext cx="1413883" cy="137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true">
                <a:solidFill>
                  <a:srgbClr val="191919"/>
                </a:solidFill>
                <a:latin typeface="Heebo Bold"/>
                <a:ea typeface="Heebo Bold"/>
                <a:cs typeface="Heebo Bold"/>
                <a:sym typeface="Heebo Bold"/>
              </a:rPr>
              <a:t>14</a:t>
            </a:r>
          </a:p>
        </p:txBody>
      </p:sp>
      <p:sp>
        <p:nvSpPr>
          <p:cNvPr name="TextBox 4" id="4"/>
          <p:cNvSpPr txBox="true"/>
          <p:nvPr/>
        </p:nvSpPr>
        <p:spPr>
          <a:xfrm rot="5400000">
            <a:off x="14504272" y="6455646"/>
            <a:ext cx="5259440" cy="34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Marketing Strategy | Fiscal Y</a:t>
            </a:r>
            <a:r>
              <a:rPr lang="en-US" sz="1999" spc="99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ear 2020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0" y="0"/>
            <a:ext cx="13620334" cy="10287000"/>
          </a:xfrm>
          <a:prstGeom prst="rect">
            <a:avLst/>
          </a:prstGeom>
          <a:solidFill>
            <a:srgbClr val="38B6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10529596" cy="121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191919"/>
                </a:solidFill>
                <a:latin typeface="Heebo Bold"/>
                <a:ea typeface="Heebo Bold"/>
                <a:cs typeface="Heebo Bold"/>
                <a:sym typeface="Heebo Bold"/>
              </a:rPr>
              <a:t>Measuring success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7054280"/>
            <a:ext cx="170385" cy="170385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75907" y="3859764"/>
            <a:ext cx="4276684" cy="246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1991" b="true">
                <a:solidFill>
                  <a:srgbClr val="191919"/>
                </a:solidFill>
                <a:latin typeface="Roboto Bold"/>
                <a:ea typeface="Roboto Bold"/>
                <a:cs typeface="Roboto Bold"/>
                <a:sym typeface="Roboto Bold"/>
              </a:rPr>
              <a:t>Identifying the Target Audience:</a:t>
            </a:r>
          </a:p>
          <a:p>
            <a:pPr algn="l">
              <a:lnSpc>
                <a:spcPts val="2787"/>
              </a:lnSpc>
            </a:pPr>
            <a:r>
              <a:rPr lang="en-US" sz="1991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Conduct thorough research to understand user demographics, preferences, and behaviors. This ensures that services are tailored to meet the needs of specific customer segments effectively.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3929458"/>
            <a:ext cx="170385" cy="170385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330815" y="7054280"/>
            <a:ext cx="170385" cy="170385"/>
            <a:chOff x="6705600" y="1371600"/>
            <a:chExt cx="10972800" cy="1097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330815" y="4099843"/>
            <a:ext cx="170385" cy="170385"/>
            <a:chOff x="6705600" y="1371600"/>
            <a:chExt cx="10972800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810167" y="3881833"/>
            <a:ext cx="4276684" cy="281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1991" b="true">
                <a:solidFill>
                  <a:srgbClr val="191919"/>
                </a:solidFill>
                <a:latin typeface="Roboto Bold"/>
                <a:ea typeface="Roboto Bold"/>
                <a:cs typeface="Roboto Bold"/>
                <a:sym typeface="Roboto Bold"/>
              </a:rPr>
              <a:t>Product Positioning:</a:t>
            </a:r>
          </a:p>
          <a:p>
            <a:pPr algn="l">
              <a:lnSpc>
                <a:spcPts val="2787"/>
              </a:lnSpc>
            </a:pPr>
            <a:r>
              <a:rPr lang="en-US" sz="1991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Clearly define and communicate the unique value proposition of BluSmart’s transportation services. Highlight distinguishing features, such as eco-friendly vehicles or luxury options, to stand out from competitors.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10167" y="6824615"/>
            <a:ext cx="4276684" cy="281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1991" b="true">
                <a:solidFill>
                  <a:srgbClr val="191919"/>
                </a:solidFill>
                <a:latin typeface="Roboto Bold"/>
                <a:ea typeface="Roboto Bold"/>
                <a:cs typeface="Roboto Bold"/>
                <a:sym typeface="Roboto Bold"/>
              </a:rPr>
              <a:t>Feedback Collection and Iteration:</a:t>
            </a:r>
          </a:p>
          <a:p>
            <a:pPr algn="l">
              <a:lnSpc>
                <a:spcPts val="2787"/>
              </a:lnSpc>
            </a:pPr>
            <a:r>
              <a:rPr lang="en-US" sz="1991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Regularly collect feedback from customers regarding their experiences with new features or services. Use this feedback to measure progress against key performance metrics and refine strategies for optimized outcomes.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5907" y="6824615"/>
            <a:ext cx="4276684" cy="316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1991" b="true">
                <a:solidFill>
                  <a:srgbClr val="191919"/>
                </a:solidFill>
                <a:latin typeface="Roboto Bold"/>
                <a:ea typeface="Roboto Bold"/>
                <a:cs typeface="Roboto Bold"/>
                <a:sym typeface="Roboto Bold"/>
              </a:rPr>
              <a:t>Pricing Strategy:</a:t>
            </a:r>
          </a:p>
          <a:p>
            <a:pPr algn="l">
              <a:lnSpc>
                <a:spcPts val="2787"/>
              </a:lnSpc>
            </a:pPr>
            <a:r>
              <a:rPr lang="en-US" sz="1991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Develop a pricing model that strikes a balance between profitability and competitiveness. Factor in variables such as distance, time, demand, and market conditions. Utilize attractive promotions and incentives to encourage early adoption among users.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859" r="0" b="4859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5386481"/>
            <a:ext cx="10440287" cy="3871819"/>
            <a:chOff x="0" y="0"/>
            <a:chExt cx="3531653" cy="13097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31653" cy="1309726"/>
            </a:xfrm>
            <a:custGeom>
              <a:avLst/>
              <a:gdLst/>
              <a:ahLst/>
              <a:cxnLst/>
              <a:rect r="r" b="b" t="t" l="l"/>
              <a:pathLst>
                <a:path h="1309726" w="3531653">
                  <a:moveTo>
                    <a:pt x="0" y="0"/>
                  </a:moveTo>
                  <a:lnTo>
                    <a:pt x="3531653" y="0"/>
                  </a:lnTo>
                  <a:lnTo>
                    <a:pt x="3531653" y="1309726"/>
                  </a:lnTo>
                  <a:lnTo>
                    <a:pt x="0" y="1309726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811978" y="4893781"/>
            <a:ext cx="1444971" cy="1445728"/>
            <a:chOff x="0" y="0"/>
            <a:chExt cx="3093156" cy="30947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93156" cy="3094777"/>
            </a:xfrm>
            <a:custGeom>
              <a:avLst/>
              <a:gdLst/>
              <a:ahLst/>
              <a:cxnLst/>
              <a:rect r="r" b="b" t="t" l="l"/>
              <a:pathLst>
                <a:path h="3094777" w="3093156">
                  <a:moveTo>
                    <a:pt x="0" y="0"/>
                  </a:moveTo>
                  <a:lnTo>
                    <a:pt x="3093156" y="0"/>
                  </a:lnTo>
                  <a:lnTo>
                    <a:pt x="3093156" y="3094777"/>
                  </a:lnTo>
                  <a:lnTo>
                    <a:pt x="0" y="3094777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65492" y="5181813"/>
            <a:ext cx="737944" cy="869666"/>
          </a:xfrm>
          <a:custGeom>
            <a:avLst/>
            <a:gdLst/>
            <a:ahLst/>
            <a:cxnLst/>
            <a:rect r="r" b="b" t="t" l="l"/>
            <a:pathLst>
              <a:path h="869666" w="737944">
                <a:moveTo>
                  <a:pt x="0" y="0"/>
                </a:moveTo>
                <a:lnTo>
                  <a:pt x="737944" y="0"/>
                </a:lnTo>
                <a:lnTo>
                  <a:pt x="737944" y="869666"/>
                </a:lnTo>
                <a:lnTo>
                  <a:pt x="0" y="8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097082"/>
            <a:ext cx="8261962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537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Brief Overviw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50467" y="5773238"/>
            <a:ext cx="6329507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 paragraph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431429"/>
            <a:ext cx="10406485" cy="304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BluSmart Mobility is an Indian ride-sharing company, headquartered in Gurugram, India.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Founded by Anmol Singh Jaggi, Punit Goyal, and Puneet Singh Jaggi in 2019.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Vehicles include the Mahindra e-Verito, Tata e-Tigor, Tata Xpres-T EV, Hyundai Kona Electric, and MG ZS Electric.</a:t>
            </a:r>
          </a:p>
          <a:p>
            <a:pPr algn="l" marL="0" indent="0" lvl="0">
              <a:lnSpc>
                <a:spcPts val="345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90223" y="1307998"/>
            <a:ext cx="7339986" cy="4599787"/>
            <a:chOff x="0" y="0"/>
            <a:chExt cx="9786648" cy="613305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057" t="0" r="6057" b="0"/>
            <a:stretch>
              <a:fillRect/>
            </a:stretch>
          </p:blipFill>
          <p:spPr>
            <a:xfrm flipH="false" flipV="false">
              <a:off x="0" y="0"/>
              <a:ext cx="9786648" cy="613305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2700000">
            <a:off x="-895226" y="-1920848"/>
            <a:ext cx="3847852" cy="38416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3139297" y="-1020546"/>
            <a:ext cx="2044362" cy="2041091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74923" y="2797769"/>
            <a:ext cx="5012364" cy="40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6"/>
              </a:lnSpc>
              <a:spcBef>
                <a:spcPct val="0"/>
              </a:spcBef>
            </a:pPr>
            <a:r>
              <a:rPr lang="en-US" b="true" sz="229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Operating in Bengaluru and Delhi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4923" y="2278912"/>
            <a:ext cx="8115300" cy="4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3"/>
              </a:lnSpc>
              <a:spcBef>
                <a:spcPct val="0"/>
              </a:spcBef>
            </a:pPr>
            <a:r>
              <a:rPr lang="en-US" b="true" sz="255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4923" y="3311859"/>
            <a:ext cx="6888600" cy="418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21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BluSmart's business model combines offering eco-friendly, app-based EV cab rides with a company-owned fleet for reliable and transparent services.</a:t>
            </a:r>
          </a:p>
          <a:p>
            <a:pPr algn="l">
              <a:lnSpc>
                <a:spcPts val="3025"/>
              </a:lnSpc>
            </a:pPr>
          </a:p>
          <a:p>
            <a:pPr algn="l">
              <a:lnSpc>
                <a:spcPts val="3025"/>
              </a:lnSpc>
            </a:pPr>
            <a:r>
              <a:rPr lang="en-US" sz="21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also generates revenue by developing and managing EV charging infrastructure, supporting its fleet and the broader EV ecosystem.</a:t>
            </a:r>
          </a:p>
          <a:p>
            <a:pPr algn="l">
              <a:lnSpc>
                <a:spcPts val="3025"/>
              </a:lnSpc>
            </a:pPr>
          </a:p>
          <a:p>
            <a:pPr algn="l">
              <a:lnSpc>
                <a:spcPts val="3025"/>
              </a:lnSpc>
            </a:pPr>
          </a:p>
          <a:p>
            <a:pPr algn="l">
              <a:lnSpc>
                <a:spcPts val="3025"/>
              </a:lnSpc>
            </a:pPr>
          </a:p>
          <a:p>
            <a:pPr algn="l" marL="0" indent="0" lvl="0">
              <a:lnSpc>
                <a:spcPts val="3025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71890" y="6589729"/>
            <a:ext cx="16749135" cy="41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b="true" sz="2789">
                <a:solidFill>
                  <a:srgbClr val="3D3B3A"/>
                </a:solidFill>
                <a:latin typeface="Oswald Bold"/>
                <a:ea typeface="Oswald Bold"/>
                <a:cs typeface="Oswald Bold"/>
                <a:sym typeface="Oswald Bold"/>
              </a:rPr>
              <a:t>COMPANY MILESTONES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370972" y="8397147"/>
            <a:ext cx="2827224" cy="643865"/>
            <a:chOff x="0" y="0"/>
            <a:chExt cx="1660407" cy="3781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60407" cy="378137"/>
            </a:xfrm>
            <a:custGeom>
              <a:avLst/>
              <a:gdLst/>
              <a:ahLst/>
              <a:cxnLst/>
              <a:rect r="r" b="b" t="t" l="l"/>
              <a:pathLst>
                <a:path h="378137" w="1660407">
                  <a:moveTo>
                    <a:pt x="1457207" y="0"/>
                  </a:moveTo>
                  <a:lnTo>
                    <a:pt x="0" y="0"/>
                  </a:lnTo>
                  <a:lnTo>
                    <a:pt x="0" y="378137"/>
                  </a:lnTo>
                  <a:lnTo>
                    <a:pt x="1457207" y="378137"/>
                  </a:lnTo>
                  <a:lnTo>
                    <a:pt x="1660407" y="189069"/>
                  </a:lnTo>
                  <a:lnTo>
                    <a:pt x="14572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546107" cy="40671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54240" y="8397147"/>
            <a:ext cx="2827224" cy="643865"/>
            <a:chOff x="0" y="0"/>
            <a:chExt cx="1660407" cy="3781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60407" cy="378137"/>
            </a:xfrm>
            <a:custGeom>
              <a:avLst/>
              <a:gdLst/>
              <a:ahLst/>
              <a:cxnLst/>
              <a:rect r="r" b="b" t="t" l="l"/>
              <a:pathLst>
                <a:path h="378137" w="1660407">
                  <a:moveTo>
                    <a:pt x="1457207" y="0"/>
                  </a:moveTo>
                  <a:lnTo>
                    <a:pt x="0" y="0"/>
                  </a:lnTo>
                  <a:lnTo>
                    <a:pt x="0" y="378137"/>
                  </a:lnTo>
                  <a:lnTo>
                    <a:pt x="1457207" y="378137"/>
                  </a:lnTo>
                  <a:lnTo>
                    <a:pt x="1660407" y="189069"/>
                  </a:lnTo>
                  <a:lnTo>
                    <a:pt x="14572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546107" cy="40671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568283" y="8397147"/>
            <a:ext cx="2827224" cy="643865"/>
            <a:chOff x="0" y="0"/>
            <a:chExt cx="1660407" cy="3781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60407" cy="378137"/>
            </a:xfrm>
            <a:custGeom>
              <a:avLst/>
              <a:gdLst/>
              <a:ahLst/>
              <a:cxnLst/>
              <a:rect r="r" b="b" t="t" l="l"/>
              <a:pathLst>
                <a:path h="378137" w="1660407">
                  <a:moveTo>
                    <a:pt x="1457207" y="0"/>
                  </a:moveTo>
                  <a:lnTo>
                    <a:pt x="0" y="0"/>
                  </a:lnTo>
                  <a:lnTo>
                    <a:pt x="0" y="378137"/>
                  </a:lnTo>
                  <a:lnTo>
                    <a:pt x="1457207" y="378137"/>
                  </a:lnTo>
                  <a:lnTo>
                    <a:pt x="1660407" y="189069"/>
                  </a:lnTo>
                  <a:lnTo>
                    <a:pt x="1457207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546107" cy="40671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82325" y="8397147"/>
            <a:ext cx="2827224" cy="643865"/>
            <a:chOff x="0" y="0"/>
            <a:chExt cx="1660407" cy="3781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60407" cy="378137"/>
            </a:xfrm>
            <a:custGeom>
              <a:avLst/>
              <a:gdLst/>
              <a:ahLst/>
              <a:cxnLst/>
              <a:rect r="r" b="b" t="t" l="l"/>
              <a:pathLst>
                <a:path h="378137" w="1660407">
                  <a:moveTo>
                    <a:pt x="1457207" y="0"/>
                  </a:moveTo>
                  <a:lnTo>
                    <a:pt x="0" y="0"/>
                  </a:lnTo>
                  <a:lnTo>
                    <a:pt x="0" y="378137"/>
                  </a:lnTo>
                  <a:lnTo>
                    <a:pt x="1457207" y="378137"/>
                  </a:lnTo>
                  <a:lnTo>
                    <a:pt x="1660407" y="189069"/>
                  </a:lnTo>
                  <a:lnTo>
                    <a:pt x="1457207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546107" cy="40671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702042" y="8397147"/>
            <a:ext cx="2827224" cy="643865"/>
            <a:chOff x="0" y="0"/>
            <a:chExt cx="1660407" cy="37813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60407" cy="378137"/>
            </a:xfrm>
            <a:custGeom>
              <a:avLst/>
              <a:gdLst/>
              <a:ahLst/>
              <a:cxnLst/>
              <a:rect r="r" b="b" t="t" l="l"/>
              <a:pathLst>
                <a:path h="378137" w="1660407">
                  <a:moveTo>
                    <a:pt x="1457207" y="0"/>
                  </a:moveTo>
                  <a:lnTo>
                    <a:pt x="0" y="0"/>
                  </a:lnTo>
                  <a:lnTo>
                    <a:pt x="0" y="378137"/>
                  </a:lnTo>
                  <a:lnTo>
                    <a:pt x="1457207" y="378137"/>
                  </a:lnTo>
                  <a:lnTo>
                    <a:pt x="1660407" y="189069"/>
                  </a:lnTo>
                  <a:lnTo>
                    <a:pt x="1457207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546107" cy="40671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816085" y="8397147"/>
            <a:ext cx="2827224" cy="643865"/>
            <a:chOff x="0" y="0"/>
            <a:chExt cx="1660407" cy="3781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60407" cy="378137"/>
            </a:xfrm>
            <a:custGeom>
              <a:avLst/>
              <a:gdLst/>
              <a:ahLst/>
              <a:cxnLst/>
              <a:rect r="r" b="b" t="t" l="l"/>
              <a:pathLst>
                <a:path h="378137" w="1660407">
                  <a:moveTo>
                    <a:pt x="1457207" y="0"/>
                  </a:moveTo>
                  <a:lnTo>
                    <a:pt x="0" y="0"/>
                  </a:lnTo>
                  <a:lnTo>
                    <a:pt x="0" y="378137"/>
                  </a:lnTo>
                  <a:lnTo>
                    <a:pt x="1457207" y="378137"/>
                  </a:lnTo>
                  <a:lnTo>
                    <a:pt x="1660407" y="189069"/>
                  </a:lnTo>
                  <a:lnTo>
                    <a:pt x="1457207" y="0"/>
                  </a:lnTo>
                  <a:close/>
                </a:path>
              </a:pathLst>
            </a:custGeom>
            <a:solidFill>
              <a:srgbClr val="2B70E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546107" cy="40671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4495960" y="9041013"/>
            <a:ext cx="0" cy="344468"/>
          </a:xfrm>
          <a:prstGeom prst="line">
            <a:avLst/>
          </a:prstGeom>
          <a:ln cap="flat" w="9525">
            <a:solidFill>
              <a:srgbClr val="3D3B3A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31" id="31"/>
          <p:cNvSpPr/>
          <p:nvPr/>
        </p:nvSpPr>
        <p:spPr>
          <a:xfrm>
            <a:off x="12105163" y="9041013"/>
            <a:ext cx="0" cy="344468"/>
          </a:xfrm>
          <a:prstGeom prst="line">
            <a:avLst/>
          </a:prstGeom>
          <a:ln cap="flat" w="9525">
            <a:solidFill>
              <a:srgbClr val="3D3B3A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32" id="32"/>
          <p:cNvSpPr/>
          <p:nvPr/>
        </p:nvSpPr>
        <p:spPr>
          <a:xfrm>
            <a:off x="8300561" y="9041013"/>
            <a:ext cx="0" cy="344468"/>
          </a:xfrm>
          <a:prstGeom prst="line">
            <a:avLst/>
          </a:prstGeom>
          <a:ln cap="flat" w="9525">
            <a:solidFill>
              <a:srgbClr val="3D3B3A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33" id="33"/>
          <p:cNvSpPr/>
          <p:nvPr/>
        </p:nvSpPr>
        <p:spPr>
          <a:xfrm flipV="true">
            <a:off x="6394888" y="8027343"/>
            <a:ext cx="0" cy="369805"/>
          </a:xfrm>
          <a:prstGeom prst="line">
            <a:avLst/>
          </a:prstGeom>
          <a:ln cap="flat" w="9525">
            <a:solidFill>
              <a:srgbClr val="3D3B3A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34" id="34"/>
          <p:cNvSpPr/>
          <p:nvPr/>
        </p:nvSpPr>
        <p:spPr>
          <a:xfrm flipV="true">
            <a:off x="14045979" y="8030690"/>
            <a:ext cx="0" cy="363110"/>
          </a:xfrm>
          <a:prstGeom prst="line">
            <a:avLst/>
          </a:prstGeom>
          <a:ln cap="flat" w="9525">
            <a:solidFill>
              <a:srgbClr val="3D3B3A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35" id="35"/>
          <p:cNvSpPr/>
          <p:nvPr/>
        </p:nvSpPr>
        <p:spPr>
          <a:xfrm flipV="true">
            <a:off x="2569343" y="8027343"/>
            <a:ext cx="0" cy="369805"/>
          </a:xfrm>
          <a:prstGeom prst="line">
            <a:avLst/>
          </a:prstGeom>
          <a:ln cap="flat" w="9525">
            <a:solidFill>
              <a:srgbClr val="3D3B3A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36" id="36"/>
          <p:cNvSpPr/>
          <p:nvPr/>
        </p:nvSpPr>
        <p:spPr>
          <a:xfrm flipV="true">
            <a:off x="10220434" y="8027343"/>
            <a:ext cx="0" cy="369805"/>
          </a:xfrm>
          <a:prstGeom prst="line">
            <a:avLst/>
          </a:prstGeom>
          <a:ln cap="flat" w="9525">
            <a:solidFill>
              <a:srgbClr val="3D3B3A"/>
            </a:solidFill>
            <a:prstDash val="sysDot"/>
            <a:headEnd type="none" len="sm" w="sm"/>
            <a:tailEnd type="oval" len="lg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930127" y="8397147"/>
            <a:ext cx="2827224" cy="643865"/>
            <a:chOff x="0" y="0"/>
            <a:chExt cx="1660407" cy="37813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60407" cy="378137"/>
            </a:xfrm>
            <a:custGeom>
              <a:avLst/>
              <a:gdLst/>
              <a:ahLst/>
              <a:cxnLst/>
              <a:rect r="r" b="b" t="t" l="l"/>
              <a:pathLst>
                <a:path h="378137" w="1660407">
                  <a:moveTo>
                    <a:pt x="1457207" y="0"/>
                  </a:moveTo>
                  <a:lnTo>
                    <a:pt x="0" y="0"/>
                  </a:lnTo>
                  <a:lnTo>
                    <a:pt x="0" y="378137"/>
                  </a:lnTo>
                  <a:lnTo>
                    <a:pt x="1457207" y="378137"/>
                  </a:lnTo>
                  <a:lnTo>
                    <a:pt x="1660407" y="189069"/>
                  </a:lnTo>
                  <a:lnTo>
                    <a:pt x="1457207" y="0"/>
                  </a:lnTo>
                  <a:close/>
                </a:path>
              </a:pathLst>
            </a:custGeom>
            <a:solidFill>
              <a:srgbClr val="06327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1546107" cy="406712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608839" y="8647645"/>
            <a:ext cx="1952490" cy="19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569" spc="-47">
                <a:solidFill>
                  <a:srgbClr val="EAE7E3"/>
                </a:solidFill>
                <a:latin typeface="Oswald Bold"/>
                <a:ea typeface="Oswald Bold"/>
                <a:cs typeface="Oswald Bold"/>
                <a:sym typeface="Oswald Bold"/>
              </a:rPr>
              <a:t>2019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532128" y="8647645"/>
            <a:ext cx="1952490" cy="19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569" spc="-47">
                <a:solidFill>
                  <a:srgbClr val="EAE7E3"/>
                </a:solidFill>
                <a:latin typeface="Oswald Bold"/>
                <a:ea typeface="Oswald Bold"/>
                <a:cs typeface="Oswald Bold"/>
                <a:sym typeface="Oswald Bold"/>
              </a:rPr>
              <a:t>2020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455418" y="8647645"/>
            <a:ext cx="1952490" cy="19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569" spc="-47">
                <a:solidFill>
                  <a:srgbClr val="EAE7E3"/>
                </a:solidFill>
                <a:latin typeface="Oswald Bold"/>
                <a:ea typeface="Oswald Bold"/>
                <a:cs typeface="Oswald Bold"/>
                <a:sym typeface="Oswald Bold"/>
              </a:rPr>
              <a:t>2021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378707" y="8647645"/>
            <a:ext cx="1952490" cy="19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569" spc="-47">
                <a:solidFill>
                  <a:srgbClr val="EAE7E3"/>
                </a:solidFill>
                <a:latin typeface="Oswald Bold"/>
                <a:ea typeface="Oswald Bold"/>
                <a:cs typeface="Oswald Bold"/>
                <a:sym typeface="Oswald Bold"/>
              </a:rPr>
              <a:t>2022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301997" y="8647645"/>
            <a:ext cx="1952490" cy="19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569" spc="-47">
                <a:solidFill>
                  <a:srgbClr val="3D3B3A"/>
                </a:solidFill>
                <a:latin typeface="Oswald Bold"/>
                <a:ea typeface="Oswald Bold"/>
                <a:cs typeface="Oswald Bold"/>
                <a:sym typeface="Oswald Bold"/>
              </a:rPr>
              <a:t>2023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225286" y="8647645"/>
            <a:ext cx="1952490" cy="19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569" spc="-47">
                <a:solidFill>
                  <a:srgbClr val="3D3B3A"/>
                </a:solidFill>
                <a:latin typeface="Oswald Bold"/>
                <a:ea typeface="Oswald Bold"/>
                <a:cs typeface="Oswald Bold"/>
                <a:sym typeface="Oswald Bold"/>
              </a:rPr>
              <a:t>2024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167157" y="8647645"/>
            <a:ext cx="1952490" cy="19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b="true" sz="1569" spc="-47">
                <a:solidFill>
                  <a:srgbClr val="3D3B3A"/>
                </a:solidFill>
                <a:latin typeface="Oswald Bold"/>
                <a:ea typeface="Oswald Bold"/>
                <a:cs typeface="Oswald Bold"/>
                <a:sym typeface="Oswald Bold"/>
              </a:rPr>
              <a:t>2025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8700" y="7667188"/>
            <a:ext cx="2858272" cy="14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1"/>
              </a:lnSpc>
            </a:pPr>
            <a:r>
              <a:rPr lang="en-US" b="true" sz="939" i="true" spc="46">
                <a:solidFill>
                  <a:srgbClr val="3D3B3A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Blusmart was founded in Gurugram,India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702042" y="7641624"/>
            <a:ext cx="2989208" cy="16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6"/>
              </a:lnSpc>
            </a:pPr>
            <a:r>
              <a:rPr lang="en-US" b="true" sz="935" i="true" spc="46">
                <a:solidFill>
                  <a:srgbClr val="3D3B3A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Launched its operations in Mumbai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966924" y="7444557"/>
            <a:ext cx="2507020" cy="45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1"/>
              </a:lnSpc>
            </a:pPr>
            <a:r>
              <a:rPr lang="en-US" b="true" sz="939" i="true" spc="46">
                <a:solidFill>
                  <a:srgbClr val="3D3B3A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BluSmart secured $24 million (INR 200 crore) in a Pre-Series B funding round to support its expansion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112204" y="9506093"/>
            <a:ext cx="2767511" cy="30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1"/>
              </a:lnSpc>
            </a:pPr>
            <a:r>
              <a:rPr lang="en-US" b="true" sz="939" i="true" spc="46">
                <a:solidFill>
                  <a:srgbClr val="3D3B3A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Blusmart launched its operations in Gurugram,India and seed round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133720" y="9506093"/>
            <a:ext cx="2507020" cy="30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1"/>
              </a:lnSpc>
            </a:pPr>
            <a:r>
              <a:rPr lang="en-US" b="true" sz="939" i="true" spc="46">
                <a:solidFill>
                  <a:srgbClr val="3D3B3A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BluSmart raised $15 million in Series A funding.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94744" y="9506093"/>
            <a:ext cx="2507020" cy="30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1"/>
              </a:lnSpc>
            </a:pPr>
            <a:r>
              <a:rPr lang="en-US" b="true" sz="939" i="true" spc="46">
                <a:solidFill>
                  <a:srgbClr val="3D3B3A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BluSmart launched operations in Dubai, UAE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750294" y="7368357"/>
            <a:ext cx="2507020" cy="60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1"/>
              </a:lnSpc>
            </a:pPr>
            <a:r>
              <a:rPr lang="en-US" b="true" sz="939" i="true" spc="46">
                <a:solidFill>
                  <a:srgbClr val="3D3B3A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The company continues to focus on its mission to provide sustainable and reliable electric mobility solutions in India.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5825" y="4594783"/>
            <a:ext cx="3368154" cy="3895010"/>
            <a:chOff x="0" y="0"/>
            <a:chExt cx="1265408" cy="1463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39368" y="4594783"/>
            <a:ext cx="3368154" cy="3895010"/>
            <a:chOff x="0" y="0"/>
            <a:chExt cx="1265408" cy="14633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11207" y="4594783"/>
            <a:ext cx="3368154" cy="3895010"/>
            <a:chOff x="0" y="0"/>
            <a:chExt cx="1265408" cy="14633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44B87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32752" y="4594783"/>
            <a:ext cx="3368154" cy="3895010"/>
            <a:chOff x="0" y="0"/>
            <a:chExt cx="1265408" cy="14633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15825" y="2304264"/>
            <a:ext cx="9483596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537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Their</a:t>
            </a:r>
            <a:r>
              <a:rPr lang="en-US" b="true" sz="537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great vision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5825" y="1740058"/>
            <a:ext cx="9028632" cy="4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3"/>
              </a:lnSpc>
              <a:spcBef>
                <a:spcPct val="0"/>
              </a:spcBef>
            </a:pPr>
            <a:r>
              <a:rPr lang="en-US" sz="25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Differentiator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275438" y="5225057"/>
            <a:ext cx="950258" cy="1119879"/>
          </a:xfrm>
          <a:custGeom>
            <a:avLst/>
            <a:gdLst/>
            <a:ahLst/>
            <a:cxnLst/>
            <a:rect r="r" b="b" t="t" l="l"/>
            <a:pathLst>
              <a:path h="1119879" w="950258">
                <a:moveTo>
                  <a:pt x="0" y="0"/>
                </a:moveTo>
                <a:lnTo>
                  <a:pt x="950258" y="0"/>
                </a:lnTo>
                <a:lnTo>
                  <a:pt x="950258" y="1119878"/>
                </a:lnTo>
                <a:lnTo>
                  <a:pt x="0" y="111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4702791" y="5248869"/>
            <a:ext cx="1111297" cy="1111297"/>
          </a:xfrm>
          <a:custGeom>
            <a:avLst/>
            <a:gdLst/>
            <a:ahLst/>
            <a:cxnLst/>
            <a:rect r="r" b="b" t="t" l="l"/>
            <a:pathLst>
              <a:path h="1111297" w="1111297">
                <a:moveTo>
                  <a:pt x="1111298" y="0"/>
                </a:moveTo>
                <a:lnTo>
                  <a:pt x="0" y="0"/>
                </a:lnTo>
                <a:lnTo>
                  <a:pt x="0" y="1111298"/>
                </a:lnTo>
                <a:lnTo>
                  <a:pt x="1111298" y="1111298"/>
                </a:lnTo>
                <a:lnTo>
                  <a:pt x="11112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434628" y="5248869"/>
            <a:ext cx="1086076" cy="1072254"/>
          </a:xfrm>
          <a:custGeom>
            <a:avLst/>
            <a:gdLst/>
            <a:ahLst/>
            <a:cxnLst/>
            <a:rect r="r" b="b" t="t" l="l"/>
            <a:pathLst>
              <a:path h="1072254" w="1086076">
                <a:moveTo>
                  <a:pt x="0" y="0"/>
                </a:moveTo>
                <a:lnTo>
                  <a:pt x="1086077" y="0"/>
                </a:lnTo>
                <a:lnTo>
                  <a:pt x="1086077" y="1072254"/>
                </a:lnTo>
                <a:lnTo>
                  <a:pt x="0" y="107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674007" y="5248869"/>
            <a:ext cx="1038558" cy="1111297"/>
          </a:xfrm>
          <a:custGeom>
            <a:avLst/>
            <a:gdLst/>
            <a:ahLst/>
            <a:cxnLst/>
            <a:rect r="r" b="b" t="t" l="l"/>
            <a:pathLst>
              <a:path h="1111297" w="1038558">
                <a:moveTo>
                  <a:pt x="0" y="0"/>
                </a:moveTo>
                <a:lnTo>
                  <a:pt x="1038557" y="0"/>
                </a:lnTo>
                <a:lnTo>
                  <a:pt x="1038557" y="1111298"/>
                </a:lnTo>
                <a:lnTo>
                  <a:pt x="0" y="11112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07870" y="6708987"/>
            <a:ext cx="3685394" cy="15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18215" indent="-159108" lvl="1">
              <a:lnSpc>
                <a:spcPts val="2063"/>
              </a:lnSpc>
              <a:buFont typeface="Arial"/>
              <a:buChar char="•"/>
            </a:pPr>
            <a:r>
              <a:rPr lang="en-US" sz="147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Fully electric cars contribute to reduced air pollution and carbon footprint.</a:t>
            </a:r>
          </a:p>
          <a:p>
            <a:pPr algn="ctr" marL="318215" indent="-159108" lvl="1">
              <a:lnSpc>
                <a:spcPts val="2063"/>
              </a:lnSpc>
              <a:buFont typeface="Arial"/>
              <a:buChar char="•"/>
            </a:pPr>
            <a:r>
              <a:rPr lang="en-US" sz="147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 reliance on petrol or diesel, supporting cleaner energy use.</a:t>
            </a:r>
          </a:p>
          <a:p>
            <a:pPr algn="ctr" marL="0" indent="0" lvl="0">
              <a:lnSpc>
                <a:spcPts val="206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023279" y="6708987"/>
            <a:ext cx="3510536" cy="169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03117" indent="-151559" lvl="1">
              <a:lnSpc>
                <a:spcPts val="1965"/>
              </a:lnSpc>
              <a:buFont typeface="Arial"/>
              <a:buChar char="•"/>
            </a:pPr>
            <a:r>
              <a:rPr lang="en-US" sz="140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Allows users to schedule rides in advance for convenience.</a:t>
            </a:r>
          </a:p>
          <a:p>
            <a:pPr algn="ctr" marL="303117" indent="-151559" lvl="1">
              <a:lnSpc>
                <a:spcPts val="1965"/>
              </a:lnSpc>
              <a:buFont typeface="Arial"/>
              <a:buChar char="•"/>
            </a:pPr>
            <a:r>
              <a:rPr lang="en-US" sz="140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Focus on clean, sanitized vehicles.</a:t>
            </a:r>
          </a:p>
          <a:p>
            <a:pPr algn="ctr" marL="303117" indent="-151559" lvl="1">
              <a:lnSpc>
                <a:spcPts val="1965"/>
              </a:lnSpc>
              <a:buFont typeface="Arial"/>
              <a:buChar char="•"/>
            </a:pPr>
            <a:r>
              <a:rPr lang="en-US" sz="140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Professional and verified drivers to enhance passenger safety.</a:t>
            </a:r>
          </a:p>
          <a:p>
            <a:pPr algn="ctr" marL="303117" indent="-151559" lvl="1">
              <a:lnSpc>
                <a:spcPts val="1965"/>
              </a:lnSpc>
              <a:spcBef>
                <a:spcPct val="0"/>
              </a:spcBef>
              <a:buFont typeface="Arial"/>
              <a:buChar char="•"/>
            </a:pPr>
          </a:p>
          <a:p>
            <a:pPr algn="ctr" marL="0" indent="0" lvl="0">
              <a:lnSpc>
                <a:spcPts val="1965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622311" y="6746528"/>
            <a:ext cx="3242787" cy="134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5"/>
              </a:lnSpc>
            </a:pPr>
            <a:r>
              <a:rPr lang="en-US" sz="129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Offers consistent pricing without fluctuation during peak hours or high-demand times.</a:t>
            </a:r>
          </a:p>
          <a:p>
            <a:pPr algn="ctr" marL="0" indent="0" lvl="0">
              <a:lnSpc>
                <a:spcPts val="1815"/>
              </a:lnSpc>
              <a:spcBef>
                <a:spcPct val="0"/>
              </a:spcBef>
            </a:pPr>
            <a:r>
              <a:rPr lang="en-US" sz="129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Aligns with the goals of reducing urban pollution and promoting green mobility solutions.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86290" y="6737003"/>
            <a:ext cx="3593071" cy="14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10244" indent="-155122" lvl="1">
              <a:lnSpc>
                <a:spcPts val="2011"/>
              </a:lnSpc>
              <a:buFont typeface="Arial"/>
              <a:buChar char="•"/>
            </a:pPr>
            <a:r>
              <a:rPr lang="en-US" sz="143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Promises no cancellations by drivers, ensuring reliability.</a:t>
            </a:r>
          </a:p>
          <a:p>
            <a:pPr algn="ctr" marL="310244" indent="-155122" lvl="1">
              <a:lnSpc>
                <a:spcPts val="2011"/>
              </a:lnSpc>
              <a:buFont typeface="Arial"/>
              <a:buChar char="•"/>
            </a:pPr>
            <a:r>
              <a:rPr lang="en-US" sz="143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Aims to avoid the frustration often associated with last-minute ride cancellations.</a:t>
            </a:r>
          </a:p>
          <a:p>
            <a:pPr algn="ctr" marL="0" indent="0" lvl="0">
              <a:lnSpc>
                <a:spcPts val="2011"/>
              </a:lnSpc>
              <a:spcBef>
                <a:spcPct val="0"/>
              </a:spcBef>
            </a:pPr>
          </a:p>
        </p:txBody>
      </p:sp>
      <p:grpSp>
        <p:nvGrpSpPr>
          <p:cNvPr name="Group 24" id="24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49210" y="1494274"/>
            <a:ext cx="5848572" cy="7298452"/>
            <a:chOff x="0" y="0"/>
            <a:chExt cx="7798096" cy="973126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40" r="0" b="840"/>
            <a:stretch>
              <a:fillRect/>
            </a:stretch>
          </p:blipFill>
          <p:spPr>
            <a:xfrm flipH="false" flipV="false">
              <a:off x="0" y="0"/>
              <a:ext cx="7798096" cy="973126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049210" y="6790372"/>
            <a:ext cx="5848572" cy="2002354"/>
            <a:chOff x="0" y="0"/>
            <a:chExt cx="2090260" cy="7156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2077560" cy="702935"/>
            </a:xfrm>
            <a:custGeom>
              <a:avLst/>
              <a:gdLst/>
              <a:ahLst/>
              <a:cxnLst/>
              <a:rect r="r" b="b" t="t" l="l"/>
              <a:pathLst>
                <a:path h="702935" w="2077560">
                  <a:moveTo>
                    <a:pt x="2077560" y="271780"/>
                  </a:moveTo>
                  <a:lnTo>
                    <a:pt x="2077560" y="702935"/>
                  </a:lnTo>
                  <a:lnTo>
                    <a:pt x="0" y="702935"/>
                  </a:lnTo>
                  <a:lnTo>
                    <a:pt x="0" y="0"/>
                  </a:lnTo>
                  <a:lnTo>
                    <a:pt x="1805780" y="0"/>
                  </a:lnTo>
                  <a:close/>
                </a:path>
              </a:pathLst>
            </a:custGeom>
            <a:solidFill>
              <a:srgbClr val="06327D">
                <a:alpha val="85882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0260" cy="715635"/>
            </a:xfrm>
            <a:custGeom>
              <a:avLst/>
              <a:gdLst/>
              <a:ahLst/>
              <a:cxnLst/>
              <a:rect r="r" b="b" t="t" l="l"/>
              <a:pathLst>
                <a:path h="715635" w="2090260">
                  <a:moveTo>
                    <a:pt x="2090260" y="715635"/>
                  </a:moveTo>
                  <a:lnTo>
                    <a:pt x="0" y="715635"/>
                  </a:lnTo>
                  <a:lnTo>
                    <a:pt x="0" y="0"/>
                  </a:lnTo>
                  <a:lnTo>
                    <a:pt x="1814670" y="0"/>
                  </a:lnTo>
                  <a:lnTo>
                    <a:pt x="2090260" y="275590"/>
                  </a:lnTo>
                  <a:cubicBezTo>
                    <a:pt x="2090260" y="275590"/>
                    <a:pt x="2090260" y="715635"/>
                    <a:pt x="2090260" y="715635"/>
                  </a:cubicBezTo>
                  <a:close/>
                  <a:moveTo>
                    <a:pt x="12700" y="702935"/>
                  </a:moveTo>
                  <a:lnTo>
                    <a:pt x="2077560" y="702935"/>
                  </a:lnTo>
                  <a:lnTo>
                    <a:pt x="2077560" y="280670"/>
                  </a:lnTo>
                  <a:lnTo>
                    <a:pt x="1809590" y="12700"/>
                  </a:lnTo>
                  <a:lnTo>
                    <a:pt x="12700" y="12700"/>
                  </a:lnTo>
                  <a:lnTo>
                    <a:pt x="12700" y="702935"/>
                  </a:lnTo>
                  <a:close/>
                </a:path>
              </a:pathLst>
            </a:custGeom>
            <a:solidFill>
              <a:srgbClr val="06327D">
                <a:alpha val="85882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015254" y="6676928"/>
            <a:ext cx="3244046" cy="2562797"/>
          </a:xfrm>
          <a:custGeom>
            <a:avLst/>
            <a:gdLst/>
            <a:ahLst/>
            <a:cxnLst/>
            <a:rect r="r" b="b" t="t" l="l"/>
            <a:pathLst>
              <a:path h="2562797" w="3244046">
                <a:moveTo>
                  <a:pt x="0" y="0"/>
                </a:moveTo>
                <a:lnTo>
                  <a:pt x="3244046" y="0"/>
                </a:lnTo>
                <a:lnTo>
                  <a:pt x="3244046" y="2562797"/>
                </a:lnTo>
                <a:lnTo>
                  <a:pt x="0" y="2562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2700000">
            <a:off x="13953472" y="-1920848"/>
            <a:ext cx="3847852" cy="3841695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11724142" y="-1258675"/>
            <a:ext cx="2044362" cy="2041091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623449" y="7891652"/>
            <a:ext cx="5274332" cy="49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F8F8F8"/>
                </a:solidFill>
                <a:latin typeface="Inter"/>
                <a:ea typeface="Inter"/>
                <a:cs typeface="Inter"/>
                <a:sym typeface="Inter"/>
              </a:rPr>
              <a:t>90,000 Salary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23449" y="7032894"/>
            <a:ext cx="5274332" cy="71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1"/>
              </a:lnSpc>
              <a:spcBef>
                <a:spcPct val="0"/>
              </a:spcBef>
            </a:pPr>
            <a:r>
              <a:rPr lang="en-US" b="true" sz="4007">
                <a:solidFill>
                  <a:srgbClr val="F8F8F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Vignesh,30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97338" y="2237231"/>
            <a:ext cx="8261962" cy="319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59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Pain Points:-</a:t>
            </a:r>
          </a:p>
          <a:p>
            <a:pPr algn="l" marL="559563" indent="-279781" lvl="1">
              <a:lnSpc>
                <a:spcPts val="3628"/>
              </a:lnSpc>
              <a:buAutoNum type="arabicPeriod" startAt="1"/>
            </a:pP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Akash is concerned about environment and wants to use ride-hailing services that is better for planet.</a:t>
            </a:r>
          </a:p>
          <a:p>
            <a:pPr algn="l" marL="559563" indent="-279781" lvl="1">
              <a:lnSpc>
                <a:spcPts val="3628"/>
              </a:lnSpc>
              <a:buAutoNum type="arabicPeriod" startAt="1"/>
            </a:pP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Akash if often in a hurry and wants to find a cab that are reliable and efficient.</a:t>
            </a:r>
          </a:p>
          <a:p>
            <a:pPr algn="l" marL="0" indent="0" lvl="0">
              <a:lnSpc>
                <a:spcPts val="362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086350"/>
            <a:ext cx="8261962" cy="319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59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Goals:-</a:t>
            </a:r>
          </a:p>
          <a:p>
            <a:pPr algn="l" marL="559563" indent="-279781" lvl="1">
              <a:lnSpc>
                <a:spcPts val="3628"/>
              </a:lnSpc>
              <a:buAutoNum type="arabicPeriod" startAt="1"/>
            </a:pPr>
            <a:r>
              <a:rPr lang="en-US" b="true" sz="259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Akash values a ride-haling service that offers seamless music experience without any interruptions, making a convenience a top priority.</a:t>
            </a:r>
          </a:p>
          <a:p>
            <a:pPr algn="l" marL="559563" indent="-279781" lvl="1">
              <a:lnSpc>
                <a:spcPts val="3628"/>
              </a:lnSpc>
              <a:spcBef>
                <a:spcPct val="0"/>
              </a:spcBef>
              <a:buAutoNum type="arabicPeriod" startAt="1"/>
            </a:pP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 him a smooth and enjoyable journey matters more than money or discounts.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49210" y="1494274"/>
            <a:ext cx="5848572" cy="7298452"/>
            <a:chOff x="0" y="0"/>
            <a:chExt cx="7798096" cy="973126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8773" r="30892" b="3733"/>
            <a:stretch>
              <a:fillRect/>
            </a:stretch>
          </p:blipFill>
          <p:spPr>
            <a:xfrm flipH="false" flipV="false">
              <a:off x="0" y="0"/>
              <a:ext cx="7798096" cy="973126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049210" y="6790372"/>
            <a:ext cx="5848572" cy="2002354"/>
            <a:chOff x="0" y="0"/>
            <a:chExt cx="2090260" cy="7156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2077560" cy="702935"/>
            </a:xfrm>
            <a:custGeom>
              <a:avLst/>
              <a:gdLst/>
              <a:ahLst/>
              <a:cxnLst/>
              <a:rect r="r" b="b" t="t" l="l"/>
              <a:pathLst>
                <a:path h="702935" w="2077560">
                  <a:moveTo>
                    <a:pt x="2077560" y="271780"/>
                  </a:moveTo>
                  <a:lnTo>
                    <a:pt x="2077560" y="702935"/>
                  </a:lnTo>
                  <a:lnTo>
                    <a:pt x="0" y="702935"/>
                  </a:lnTo>
                  <a:lnTo>
                    <a:pt x="0" y="0"/>
                  </a:lnTo>
                  <a:lnTo>
                    <a:pt x="1805780" y="0"/>
                  </a:lnTo>
                  <a:close/>
                </a:path>
              </a:pathLst>
            </a:custGeom>
            <a:solidFill>
              <a:srgbClr val="06327D">
                <a:alpha val="85882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0260" cy="715635"/>
            </a:xfrm>
            <a:custGeom>
              <a:avLst/>
              <a:gdLst/>
              <a:ahLst/>
              <a:cxnLst/>
              <a:rect r="r" b="b" t="t" l="l"/>
              <a:pathLst>
                <a:path h="715635" w="2090260">
                  <a:moveTo>
                    <a:pt x="2090260" y="715635"/>
                  </a:moveTo>
                  <a:lnTo>
                    <a:pt x="0" y="715635"/>
                  </a:lnTo>
                  <a:lnTo>
                    <a:pt x="0" y="0"/>
                  </a:lnTo>
                  <a:lnTo>
                    <a:pt x="1814670" y="0"/>
                  </a:lnTo>
                  <a:lnTo>
                    <a:pt x="2090260" y="275590"/>
                  </a:lnTo>
                  <a:cubicBezTo>
                    <a:pt x="2090260" y="275590"/>
                    <a:pt x="2090260" y="715635"/>
                    <a:pt x="2090260" y="715635"/>
                  </a:cubicBezTo>
                  <a:close/>
                  <a:moveTo>
                    <a:pt x="12700" y="702935"/>
                  </a:moveTo>
                  <a:lnTo>
                    <a:pt x="2077560" y="702935"/>
                  </a:lnTo>
                  <a:lnTo>
                    <a:pt x="2077560" y="280670"/>
                  </a:lnTo>
                  <a:lnTo>
                    <a:pt x="1809590" y="12700"/>
                  </a:lnTo>
                  <a:lnTo>
                    <a:pt x="12700" y="12700"/>
                  </a:lnTo>
                  <a:lnTo>
                    <a:pt x="12700" y="702935"/>
                  </a:lnTo>
                  <a:close/>
                </a:path>
              </a:pathLst>
            </a:custGeom>
            <a:solidFill>
              <a:srgbClr val="06327D">
                <a:alpha val="85882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015254" y="6676928"/>
            <a:ext cx="3244046" cy="2562797"/>
          </a:xfrm>
          <a:custGeom>
            <a:avLst/>
            <a:gdLst/>
            <a:ahLst/>
            <a:cxnLst/>
            <a:rect r="r" b="b" t="t" l="l"/>
            <a:pathLst>
              <a:path h="2562797" w="3244046">
                <a:moveTo>
                  <a:pt x="0" y="0"/>
                </a:moveTo>
                <a:lnTo>
                  <a:pt x="3244046" y="0"/>
                </a:lnTo>
                <a:lnTo>
                  <a:pt x="3244046" y="2562797"/>
                </a:lnTo>
                <a:lnTo>
                  <a:pt x="0" y="2562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23449" y="7891652"/>
            <a:ext cx="5274332" cy="49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3"/>
              </a:lnSpc>
              <a:spcBef>
                <a:spcPct val="0"/>
              </a:spcBef>
            </a:pPr>
            <a:r>
              <a:rPr lang="en-US" sz="2802">
                <a:solidFill>
                  <a:srgbClr val="F8F8F8"/>
                </a:solidFill>
                <a:latin typeface="Inter"/>
                <a:ea typeface="Inter"/>
                <a:cs typeface="Inter"/>
                <a:sym typeface="Inter"/>
              </a:rPr>
              <a:t>30,000 per month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3449" y="7032894"/>
            <a:ext cx="5274332" cy="71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1"/>
              </a:lnSpc>
              <a:spcBef>
                <a:spcPct val="0"/>
              </a:spcBef>
            </a:pPr>
            <a:r>
              <a:rPr lang="en-US" b="true" sz="4007">
                <a:solidFill>
                  <a:srgbClr val="F8F8F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Rosy,22</a:t>
            </a:r>
          </a:p>
        </p:txBody>
      </p:sp>
      <p:grpSp>
        <p:nvGrpSpPr>
          <p:cNvPr name="Group 10" id="10"/>
          <p:cNvGrpSpPr/>
          <p:nvPr/>
        </p:nvGrpSpPr>
        <p:grpSpPr>
          <a:xfrm rot="-2700000">
            <a:off x="13953472" y="-1920848"/>
            <a:ext cx="3847852" cy="3841695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11724142" y="-1258675"/>
            <a:ext cx="2044362" cy="2041091"/>
            <a:chOff x="0" y="0"/>
            <a:chExt cx="6350000" cy="6339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997338" y="2237231"/>
            <a:ext cx="8261962" cy="364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59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Pain Points:-</a:t>
            </a:r>
          </a:p>
          <a:p>
            <a:pPr algn="l" marL="559563" indent="-279781" lvl="1">
              <a:lnSpc>
                <a:spcPts val="3628"/>
              </a:lnSpc>
              <a:buAutoNum type="arabicPeriod" startAt="1"/>
            </a:pP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Blu Smart's services might not be available in all the areas Rosy needs to travel, limiting her options for affordable rides.</a:t>
            </a:r>
          </a:p>
          <a:p>
            <a:pPr algn="l" marL="559563" indent="-279781" lvl="1">
              <a:lnSpc>
                <a:spcPts val="3628"/>
              </a:lnSpc>
              <a:buAutoNum type="arabicPeriod" startAt="1"/>
            </a:pP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Blu Smart may not consistently provide relevant coupons and discounts, which could hinder Rosy's ability to save money on her rides.</a:t>
            </a:r>
          </a:p>
          <a:p>
            <a:pPr algn="l" marL="0" indent="0" lvl="0">
              <a:lnSpc>
                <a:spcPts val="362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601007"/>
            <a:ext cx="8261962" cy="273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59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Goals:-</a:t>
            </a:r>
          </a:p>
          <a:p>
            <a:pPr algn="l" marL="559563" indent="-279781" lvl="1">
              <a:lnSpc>
                <a:spcPts val="3628"/>
              </a:lnSpc>
              <a:buAutoNum type="arabicPeriod" startAt="1"/>
            </a:pPr>
            <a:r>
              <a:rPr lang="en-US" b="true" sz="259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Rosy wants to find an affordable ride-hailing service.</a:t>
            </a:r>
          </a:p>
          <a:p>
            <a:pPr algn="l" marL="559563" indent="-279781" lvl="1">
              <a:lnSpc>
                <a:spcPts val="3628"/>
              </a:lnSpc>
              <a:spcBef>
                <a:spcPct val="0"/>
              </a:spcBef>
              <a:buAutoNum type="arabicPeriod" startAt="1"/>
            </a:pPr>
            <a:r>
              <a:rPr lang="en-US" sz="25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She wants to have all the details of the driver on her phone to share them with her family for safety purposes.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77221"/>
            <a:ext cx="8115300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537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Weekly pass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13015"/>
            <a:ext cx="9028632" cy="4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3"/>
              </a:lnSpc>
              <a:spcBef>
                <a:spcPct val="0"/>
              </a:spcBef>
            </a:pPr>
            <a:r>
              <a:rPr lang="en-US" sz="25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Feature 1: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93560"/>
            <a:ext cx="8261962" cy="349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49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is a Weekly Pass?</a:t>
            </a:r>
          </a:p>
          <a:p>
            <a:pPr algn="l">
              <a:lnSpc>
                <a:spcPts val="3488"/>
              </a:lnSpc>
            </a:pPr>
          </a:p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Weekly Pass is a digital subscription service that allows customers to purchase a fixed number of rides for a set price within a week. This feature offers customers the flexibility and affordability of planning their rides over the course of the subscription period.</a:t>
            </a: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rot="5400000">
            <a:off x="572404" y="8031963"/>
            <a:ext cx="9411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01673" y="7202627"/>
            <a:ext cx="6417997" cy="205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194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Target Audience for This Feature:</a:t>
            </a:r>
          </a:p>
          <a:p>
            <a:pPr algn="l">
              <a:lnSpc>
                <a:spcPts val="2720"/>
              </a:lnSpc>
            </a:pPr>
            <a:r>
              <a:rPr lang="en-US" sz="194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weekly pass is tailored for diverse groups such as job holders, tourists, and those traveling for wedding shopping, ensuring a wide range of customer needs are met.</a:t>
            </a:r>
          </a:p>
          <a:p>
            <a:pPr algn="l" marL="0" indent="0" lvl="0">
              <a:lnSpc>
                <a:spcPts val="272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890968" y="2152940"/>
            <a:ext cx="1008629" cy="1166401"/>
            <a:chOff x="0" y="0"/>
            <a:chExt cx="1265408" cy="14633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890968" y="3923878"/>
            <a:ext cx="1008629" cy="1166401"/>
            <a:chOff x="0" y="0"/>
            <a:chExt cx="1265408" cy="14633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90968" y="5694815"/>
            <a:ext cx="1008629" cy="1166401"/>
            <a:chOff x="0" y="0"/>
            <a:chExt cx="1265408" cy="14633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44B87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90968" y="7465753"/>
            <a:ext cx="1008629" cy="1166401"/>
            <a:chOff x="0" y="0"/>
            <a:chExt cx="1265408" cy="14633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1118033" y="2409403"/>
            <a:ext cx="554499" cy="653476"/>
          </a:xfrm>
          <a:custGeom>
            <a:avLst/>
            <a:gdLst/>
            <a:ahLst/>
            <a:cxnLst/>
            <a:rect r="r" b="b" t="t" l="l"/>
            <a:pathLst>
              <a:path h="653476" w="554499">
                <a:moveTo>
                  <a:pt x="0" y="0"/>
                </a:moveTo>
                <a:lnTo>
                  <a:pt x="554499" y="0"/>
                </a:lnTo>
                <a:lnTo>
                  <a:pt x="554499" y="653476"/>
                </a:lnTo>
                <a:lnTo>
                  <a:pt x="0" y="653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082837" y="4196976"/>
            <a:ext cx="640473" cy="632322"/>
          </a:xfrm>
          <a:custGeom>
            <a:avLst/>
            <a:gdLst/>
            <a:ahLst/>
            <a:cxnLst/>
            <a:rect r="r" b="b" t="t" l="l"/>
            <a:pathLst>
              <a:path h="632322" w="640473">
                <a:moveTo>
                  <a:pt x="0" y="0"/>
                </a:moveTo>
                <a:lnTo>
                  <a:pt x="640473" y="0"/>
                </a:lnTo>
                <a:lnTo>
                  <a:pt x="640473" y="632322"/>
                </a:lnTo>
                <a:lnTo>
                  <a:pt x="0" y="632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082837" y="5945463"/>
            <a:ext cx="621571" cy="665105"/>
          </a:xfrm>
          <a:custGeom>
            <a:avLst/>
            <a:gdLst/>
            <a:ahLst/>
            <a:cxnLst/>
            <a:rect r="r" b="b" t="t" l="l"/>
            <a:pathLst>
              <a:path h="665105" w="621571">
                <a:moveTo>
                  <a:pt x="0" y="0"/>
                </a:moveTo>
                <a:lnTo>
                  <a:pt x="621571" y="0"/>
                </a:lnTo>
                <a:lnTo>
                  <a:pt x="621571" y="665105"/>
                </a:lnTo>
                <a:lnTo>
                  <a:pt x="0" y="665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1052046" y="7705288"/>
            <a:ext cx="664250" cy="664250"/>
          </a:xfrm>
          <a:custGeom>
            <a:avLst/>
            <a:gdLst/>
            <a:ahLst/>
            <a:cxnLst/>
            <a:rect r="r" b="b" t="t" l="l"/>
            <a:pathLst>
              <a:path h="664250" w="664250">
                <a:moveTo>
                  <a:pt x="664250" y="0"/>
                </a:moveTo>
                <a:lnTo>
                  <a:pt x="0" y="0"/>
                </a:lnTo>
                <a:lnTo>
                  <a:pt x="0" y="664250"/>
                </a:lnTo>
                <a:lnTo>
                  <a:pt x="664250" y="664250"/>
                </a:lnTo>
                <a:lnTo>
                  <a:pt x="6642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268546" y="2329376"/>
            <a:ext cx="519077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By paying an upfront fee, customers can save money on rides within a specific time frame.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68546" y="4100314"/>
            <a:ext cx="519077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pass eliminates the hassle of frequent payment calculations, offering unlimited rides for a week.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68546" y="5871252"/>
            <a:ext cx="519077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weekly pass encourages frequent use of BluSmart services without additional charges, boosting customer satisfaction.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68546" y="7642189"/>
            <a:ext cx="519077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It’s a practical and economical option for regular commuters, ensuring smooth and stress-free daily travel.</a:t>
            </a:r>
          </a:p>
        </p:txBody>
      </p:sp>
      <p:grpSp>
        <p:nvGrpSpPr>
          <p:cNvPr name="Group 27" id="27"/>
          <p:cNvGrpSpPr/>
          <p:nvPr/>
        </p:nvGrpSpPr>
        <p:grpSpPr>
          <a:xfrm rot="-2700000">
            <a:off x="12976527" y="-2007942"/>
            <a:ext cx="3427797" cy="3422312"/>
            <a:chOff x="0" y="0"/>
            <a:chExt cx="6350000" cy="63398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name="Group 29" id="29"/>
          <p:cNvGrpSpPr/>
          <p:nvPr/>
        </p:nvGrpSpPr>
        <p:grpSpPr>
          <a:xfrm rot="-2700000">
            <a:off x="16570617" y="-1205923"/>
            <a:ext cx="1821187" cy="1818273"/>
            <a:chOff x="0" y="0"/>
            <a:chExt cx="6350000" cy="63398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15321"/>
            <a:ext cx="9262193" cy="74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3"/>
              </a:lnSpc>
              <a:spcBef>
                <a:spcPct val="0"/>
              </a:spcBef>
            </a:pPr>
            <a:r>
              <a:rPr lang="en-US" b="true" sz="4095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Improving customer Service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13015"/>
            <a:ext cx="9028632" cy="4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3"/>
              </a:lnSpc>
              <a:spcBef>
                <a:spcPct val="0"/>
              </a:spcBef>
            </a:pPr>
            <a:r>
              <a:rPr lang="en-US" sz="25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Feature 2: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93560"/>
            <a:ext cx="8261962" cy="306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BluSmart can enhance its customer service by offering reliable phone support and implementing a sophisticated chatbot system. This includes providing a dedicated phone number for instant assistance and developing an advanced chatbot to streamline communication and quickly resolve customer concerns.</a:t>
            </a:r>
          </a:p>
        </p:txBody>
      </p:sp>
      <p:sp>
        <p:nvSpPr>
          <p:cNvPr name="AutoShape 5" id="5"/>
          <p:cNvSpPr/>
          <p:nvPr/>
        </p:nvSpPr>
        <p:spPr>
          <a:xfrm rot="5400000">
            <a:off x="572404" y="8031963"/>
            <a:ext cx="9411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01673" y="7202627"/>
            <a:ext cx="6417997" cy="239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194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Address This Issue?</a:t>
            </a:r>
          </a:p>
          <a:p>
            <a:pPr algn="l" marL="419496" indent="-209748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Research by McKinsey &amp; Company shows that chatbots can boost customer satisfaction by as much as 30%.</a:t>
            </a:r>
          </a:p>
          <a:p>
            <a:pPr algn="l" marL="419496" indent="-209748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Gartner predicts that by 2024, 25% of all customer interactions will be handled through chatbots.</a:t>
            </a:r>
          </a:p>
          <a:p>
            <a:pPr algn="l" marL="0" indent="0" lvl="0">
              <a:lnSpc>
                <a:spcPts val="272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890968" y="2152940"/>
            <a:ext cx="1008629" cy="1166401"/>
            <a:chOff x="0" y="0"/>
            <a:chExt cx="1265408" cy="14633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890968" y="3923878"/>
            <a:ext cx="1008629" cy="1166401"/>
            <a:chOff x="0" y="0"/>
            <a:chExt cx="1265408" cy="14633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90968" y="5694815"/>
            <a:ext cx="1008629" cy="1166401"/>
            <a:chOff x="0" y="0"/>
            <a:chExt cx="1265408" cy="14633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44B87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90968" y="7465753"/>
            <a:ext cx="1008629" cy="1166401"/>
            <a:chOff x="0" y="0"/>
            <a:chExt cx="1265408" cy="14633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1118033" y="2409403"/>
            <a:ext cx="554499" cy="653476"/>
          </a:xfrm>
          <a:custGeom>
            <a:avLst/>
            <a:gdLst/>
            <a:ahLst/>
            <a:cxnLst/>
            <a:rect r="r" b="b" t="t" l="l"/>
            <a:pathLst>
              <a:path h="653476" w="554499">
                <a:moveTo>
                  <a:pt x="0" y="0"/>
                </a:moveTo>
                <a:lnTo>
                  <a:pt x="554499" y="0"/>
                </a:lnTo>
                <a:lnTo>
                  <a:pt x="554499" y="653476"/>
                </a:lnTo>
                <a:lnTo>
                  <a:pt x="0" y="653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082837" y="4196976"/>
            <a:ext cx="640473" cy="632322"/>
          </a:xfrm>
          <a:custGeom>
            <a:avLst/>
            <a:gdLst/>
            <a:ahLst/>
            <a:cxnLst/>
            <a:rect r="r" b="b" t="t" l="l"/>
            <a:pathLst>
              <a:path h="632322" w="640473">
                <a:moveTo>
                  <a:pt x="0" y="0"/>
                </a:moveTo>
                <a:lnTo>
                  <a:pt x="640473" y="0"/>
                </a:lnTo>
                <a:lnTo>
                  <a:pt x="640473" y="632322"/>
                </a:lnTo>
                <a:lnTo>
                  <a:pt x="0" y="632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082837" y="5945463"/>
            <a:ext cx="621571" cy="665105"/>
          </a:xfrm>
          <a:custGeom>
            <a:avLst/>
            <a:gdLst/>
            <a:ahLst/>
            <a:cxnLst/>
            <a:rect r="r" b="b" t="t" l="l"/>
            <a:pathLst>
              <a:path h="665105" w="621571">
                <a:moveTo>
                  <a:pt x="0" y="0"/>
                </a:moveTo>
                <a:lnTo>
                  <a:pt x="621571" y="0"/>
                </a:lnTo>
                <a:lnTo>
                  <a:pt x="621571" y="665105"/>
                </a:lnTo>
                <a:lnTo>
                  <a:pt x="0" y="665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1052046" y="7705288"/>
            <a:ext cx="664250" cy="664250"/>
          </a:xfrm>
          <a:custGeom>
            <a:avLst/>
            <a:gdLst/>
            <a:ahLst/>
            <a:cxnLst/>
            <a:rect r="r" b="b" t="t" l="l"/>
            <a:pathLst>
              <a:path h="664250" w="664250">
                <a:moveTo>
                  <a:pt x="664250" y="0"/>
                </a:moveTo>
                <a:lnTo>
                  <a:pt x="0" y="0"/>
                </a:lnTo>
                <a:lnTo>
                  <a:pt x="0" y="664250"/>
                </a:lnTo>
                <a:lnTo>
                  <a:pt x="664250" y="664250"/>
                </a:lnTo>
                <a:lnTo>
                  <a:pt x="6642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268546" y="2329376"/>
            <a:ext cx="519077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Better Accessibility:</a:t>
            </a: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dedicated phone line allows customers to easily reach support for resolving their issues.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68546" y="4100314"/>
            <a:ext cx="519077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Faster Query Handling:</a:t>
            </a: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powerful chatbot system ensures swift and accurate responses to customer inquiries.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68546" y="5871252"/>
            <a:ext cx="519077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24/7 Availability:</a:t>
            </a: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Round-the-clock phone and chatbot support guarantee help is always accessible.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68546" y="7642189"/>
            <a:ext cx="519077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Greater Satisfaction:</a:t>
            </a: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Promptly addressing customer issues improves their overall experience, helping BluSmart stay top-of-mind.</a:t>
            </a:r>
          </a:p>
        </p:txBody>
      </p:sp>
      <p:grpSp>
        <p:nvGrpSpPr>
          <p:cNvPr name="Group 27" id="27"/>
          <p:cNvGrpSpPr/>
          <p:nvPr/>
        </p:nvGrpSpPr>
        <p:grpSpPr>
          <a:xfrm rot="-2700000">
            <a:off x="12976527" y="-2007942"/>
            <a:ext cx="3427797" cy="3422312"/>
            <a:chOff x="0" y="0"/>
            <a:chExt cx="6350000" cy="63398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name="Group 29" id="29"/>
          <p:cNvGrpSpPr/>
          <p:nvPr/>
        </p:nvGrpSpPr>
        <p:grpSpPr>
          <a:xfrm rot="-2700000">
            <a:off x="16570617" y="-1205923"/>
            <a:ext cx="1821187" cy="1818273"/>
            <a:chOff x="0" y="0"/>
            <a:chExt cx="6350000" cy="63398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34371"/>
            <a:ext cx="8261962" cy="67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6"/>
              </a:lnSpc>
              <a:spcBef>
                <a:spcPct val="0"/>
              </a:spcBef>
            </a:pPr>
            <a:r>
              <a:rPr lang="en-US" b="true" sz="374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Collaborations and Partnerships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13015"/>
            <a:ext cx="9028632" cy="4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3"/>
              </a:lnSpc>
              <a:spcBef>
                <a:spcPct val="0"/>
              </a:spcBef>
            </a:pPr>
            <a:r>
              <a:rPr lang="en-US" sz="255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Feature 3: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93560"/>
            <a:ext cx="8261962" cy="306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49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Strategic Partnerships:</a:t>
            </a:r>
          </a:p>
          <a:p>
            <a:pPr algn="l">
              <a:lnSpc>
                <a:spcPts val="3488"/>
              </a:lnSpc>
            </a:pP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BluSmart actively forges collaborations with local businesses, hotels, airports, and corporate clients. These partnerships aim to drive initial momentum, enhance brand visibility, and establish a strong presence in new cities.</a:t>
            </a:r>
          </a:p>
        </p:txBody>
      </p:sp>
      <p:sp>
        <p:nvSpPr>
          <p:cNvPr name="AutoShape 5" id="5"/>
          <p:cNvSpPr/>
          <p:nvPr/>
        </p:nvSpPr>
        <p:spPr>
          <a:xfrm rot="5400000">
            <a:off x="572404" y="8031963"/>
            <a:ext cx="9411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01673" y="7202627"/>
            <a:ext cx="6417997" cy="171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194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Existing Partnerships:</a:t>
            </a:r>
          </a:p>
          <a:p>
            <a:pPr algn="l" marL="419496" indent="-209748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Tata Motors</a:t>
            </a:r>
          </a:p>
          <a:p>
            <a:pPr algn="l" marL="419496" indent="-209748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American Express</a:t>
            </a:r>
          </a:p>
          <a:p>
            <a:pPr algn="l" marL="419496" indent="-209748" lvl="1">
              <a:lnSpc>
                <a:spcPts val="2720"/>
              </a:lnSpc>
              <a:buFont typeface="Arial"/>
              <a:buChar char="•"/>
            </a:pPr>
            <a:r>
              <a:rPr lang="en-US" sz="194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HDFC Life</a:t>
            </a:r>
          </a:p>
          <a:p>
            <a:pPr algn="l" marL="0" indent="0" lvl="0">
              <a:lnSpc>
                <a:spcPts val="272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890968" y="2152940"/>
            <a:ext cx="1008629" cy="1166401"/>
            <a:chOff x="0" y="0"/>
            <a:chExt cx="1265408" cy="14633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890968" y="3923878"/>
            <a:ext cx="1008629" cy="1166401"/>
            <a:chOff x="0" y="0"/>
            <a:chExt cx="1265408" cy="14633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2B70E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90968" y="5694815"/>
            <a:ext cx="1008629" cy="1166401"/>
            <a:chOff x="0" y="0"/>
            <a:chExt cx="1265408" cy="14633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44B87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90968" y="7465753"/>
            <a:ext cx="1008629" cy="1166401"/>
            <a:chOff x="0" y="0"/>
            <a:chExt cx="1265408" cy="14633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1118033" y="2409403"/>
            <a:ext cx="554499" cy="653476"/>
          </a:xfrm>
          <a:custGeom>
            <a:avLst/>
            <a:gdLst/>
            <a:ahLst/>
            <a:cxnLst/>
            <a:rect r="r" b="b" t="t" l="l"/>
            <a:pathLst>
              <a:path h="653476" w="554499">
                <a:moveTo>
                  <a:pt x="0" y="0"/>
                </a:moveTo>
                <a:lnTo>
                  <a:pt x="554499" y="0"/>
                </a:lnTo>
                <a:lnTo>
                  <a:pt x="554499" y="653476"/>
                </a:lnTo>
                <a:lnTo>
                  <a:pt x="0" y="653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082837" y="4196976"/>
            <a:ext cx="640473" cy="632322"/>
          </a:xfrm>
          <a:custGeom>
            <a:avLst/>
            <a:gdLst/>
            <a:ahLst/>
            <a:cxnLst/>
            <a:rect r="r" b="b" t="t" l="l"/>
            <a:pathLst>
              <a:path h="632322" w="640473">
                <a:moveTo>
                  <a:pt x="0" y="0"/>
                </a:moveTo>
                <a:lnTo>
                  <a:pt x="640473" y="0"/>
                </a:lnTo>
                <a:lnTo>
                  <a:pt x="640473" y="632322"/>
                </a:lnTo>
                <a:lnTo>
                  <a:pt x="0" y="632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082837" y="5945463"/>
            <a:ext cx="621571" cy="665105"/>
          </a:xfrm>
          <a:custGeom>
            <a:avLst/>
            <a:gdLst/>
            <a:ahLst/>
            <a:cxnLst/>
            <a:rect r="r" b="b" t="t" l="l"/>
            <a:pathLst>
              <a:path h="665105" w="621571">
                <a:moveTo>
                  <a:pt x="0" y="0"/>
                </a:moveTo>
                <a:lnTo>
                  <a:pt x="621571" y="0"/>
                </a:lnTo>
                <a:lnTo>
                  <a:pt x="621571" y="665105"/>
                </a:lnTo>
                <a:lnTo>
                  <a:pt x="0" y="665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1052046" y="7705288"/>
            <a:ext cx="664250" cy="664250"/>
          </a:xfrm>
          <a:custGeom>
            <a:avLst/>
            <a:gdLst/>
            <a:ahLst/>
            <a:cxnLst/>
            <a:rect r="r" b="b" t="t" l="l"/>
            <a:pathLst>
              <a:path h="664250" w="664250">
                <a:moveTo>
                  <a:pt x="664250" y="0"/>
                </a:moveTo>
                <a:lnTo>
                  <a:pt x="0" y="0"/>
                </a:lnTo>
                <a:lnTo>
                  <a:pt x="0" y="664250"/>
                </a:lnTo>
                <a:lnTo>
                  <a:pt x="664250" y="664250"/>
                </a:lnTo>
                <a:lnTo>
                  <a:pt x="6642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268546" y="1996001"/>
            <a:ext cx="519077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Enhanced Convenience:</a:t>
            </a: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Partnerships with prominent local and corporate entities make it easier for customers to access BluSmart's transportation services.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68546" y="4100314"/>
            <a:ext cx="519077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Broader Reach:</a:t>
            </a: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These collaborations help BluSmart expand its customer base and strengthen its brand in new markets.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68546" y="5871252"/>
            <a:ext cx="519077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Superior Customer Experience:</a:t>
            </a: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Strategic alliances enable BluSmart to offer tailored services and exclusive perks, ensuring customer satisfaction.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68546" y="7642189"/>
            <a:ext cx="519077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Reliable Service: </a:t>
            </a: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Collaborations reinforce BluSmart's commitment to delivering dependable and efficient transportation solutions.</a:t>
            </a:r>
          </a:p>
        </p:txBody>
      </p:sp>
      <p:grpSp>
        <p:nvGrpSpPr>
          <p:cNvPr name="Group 27" id="27"/>
          <p:cNvGrpSpPr/>
          <p:nvPr/>
        </p:nvGrpSpPr>
        <p:grpSpPr>
          <a:xfrm rot="-2700000">
            <a:off x="12976527" y="-2007942"/>
            <a:ext cx="3427797" cy="3422312"/>
            <a:chOff x="0" y="0"/>
            <a:chExt cx="6350000" cy="63398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name="Group 29" id="29"/>
          <p:cNvGrpSpPr/>
          <p:nvPr/>
        </p:nvGrpSpPr>
        <p:grpSpPr>
          <a:xfrm rot="-2700000">
            <a:off x="16570617" y="-1205923"/>
            <a:ext cx="1821187" cy="1818273"/>
            <a:chOff x="0" y="0"/>
            <a:chExt cx="6350000" cy="63398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DAGaIfLUm8U</dc:identifier>
  <dcterms:modified xsi:type="dcterms:W3CDTF">2011-08-01T06:04:30Z</dcterms:modified>
  <cp:revision>1</cp:revision>
  <dc:title>Blusmart</dc:title>
</cp:coreProperties>
</file>